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383"/>
    <a:srgbClr val="666666"/>
    <a:srgbClr val="00C7B1"/>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p:restoredTop sz="95827"/>
  </p:normalViewPr>
  <p:slideViewPr>
    <p:cSldViewPr snapToGrid="0" snapToObjects="1">
      <p:cViewPr varScale="1">
        <p:scale>
          <a:sx n="106" d="100"/>
          <a:sy n="106" d="100"/>
        </p:scale>
        <p:origin x="552"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a:solidFill>
                  <a:srgbClr val="666666"/>
                </a:solidFill>
                <a:latin typeface="Arial" charset="0"/>
                <a:ea typeface="Arial" charset="0"/>
                <a:cs typeface="Arial" charset="0"/>
              </a:rPr>
              <a:t>Data</a:t>
            </a:r>
            <a:r>
              <a:rPr lang="en-US" sz="2400" b="0" baseline="0" dirty="0">
                <a:solidFill>
                  <a:srgbClr val="666666"/>
                </a:solidFill>
                <a:latin typeface="Arial" charset="0"/>
                <a:ea typeface="Arial" charset="0"/>
                <a:cs typeface="Arial" charset="0"/>
              </a:rPr>
              <a:t> Analysis</a:t>
            </a:r>
            <a:endParaRPr lang="en-US" sz="2400" b="0" dirty="0">
              <a:solidFill>
                <a:srgbClr val="666666"/>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4B-4B28-9350-7F0698E0C22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4B-4B28-9350-7F0698E0C222}"/>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4B-4B28-9350-7F0698E0C222}"/>
            </c:ext>
          </c:extLst>
        </c:ser>
        <c:dLbls>
          <c:showLegendKey val="0"/>
          <c:showVal val="0"/>
          <c:showCatName val="0"/>
          <c:showSerName val="0"/>
          <c:showPercent val="0"/>
          <c:showBubbleSize val="0"/>
        </c:dLbls>
        <c:gapWidth val="219"/>
        <c:overlap val="-27"/>
        <c:axId val="-2086400928"/>
        <c:axId val="-2028135248"/>
      </c:barChart>
      <c:catAx>
        <c:axId val="-208640092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666666"/>
                </a:solidFill>
                <a:latin typeface="Arial" charset="0"/>
                <a:ea typeface="Arial" charset="0"/>
                <a:cs typeface="Arial" charset="0"/>
              </a:defRPr>
            </a:pPr>
            <a:endParaRPr lang="en-US"/>
          </a:p>
        </c:txPr>
        <c:crossAx val="-2028135248"/>
        <c:crosses val="autoZero"/>
        <c:auto val="1"/>
        <c:lblAlgn val="ctr"/>
        <c:lblOffset val="100"/>
        <c:noMultiLvlLbl val="0"/>
      </c:catAx>
      <c:valAx>
        <c:axId val="-202813524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66666"/>
                </a:solidFill>
                <a:latin typeface="Arial" charset="0"/>
                <a:ea typeface="Arial" charset="0"/>
                <a:cs typeface="Arial" charset="0"/>
              </a:defRPr>
            </a:pPr>
            <a:endParaRPr lang="en-US"/>
          </a:p>
        </c:txPr>
        <c:crossAx val="-208640092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666666"/>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9/9/2025</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666666"/>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rotWithShape="1">
          <a:blip r:embed="rId3"/>
          <a:srcRect t="-15888" b="-15888"/>
          <a:stretch/>
        </p:blipFill>
        <p:spPr>
          <a:xfrm>
            <a:off x="658368" y="5305245"/>
            <a:ext cx="3094123" cy="595223"/>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1748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rotWithShape="1">
          <a:blip r:embed="rId3"/>
          <a:srcRect t="-6610" b="-6610"/>
          <a:stretch/>
        </p:blipFill>
        <p:spPr>
          <a:xfrm>
            <a:off x="658369" y="5341650"/>
            <a:ext cx="3120002" cy="515688"/>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666666"/>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a:extLst>
              <a:ext uri="{FF2B5EF4-FFF2-40B4-BE49-F238E27FC236}">
                <a16:creationId xmlns:a16="http://schemas.microsoft.com/office/drawing/2014/main" id="{825D2A41-D858-C278-72DE-FFC48EDCFED8}"/>
              </a:ext>
            </a:extLst>
          </p:cNvPr>
          <p:cNvPicPr>
            <a:picLocks noChangeAspect="1"/>
          </p:cNvPicPr>
          <p:nvPr userDrawn="1"/>
        </p:nvPicPr>
        <p:blipFill rotWithShape="1">
          <a:blip r:embed="rId3"/>
          <a:srcRect t="-12072" b="-12072"/>
          <a:stretch/>
        </p:blipFill>
        <p:spPr>
          <a:xfrm>
            <a:off x="345057" y="207034"/>
            <a:ext cx="2855343" cy="517473"/>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4" name="Picture 3">
            <a:extLst>
              <a:ext uri="{FF2B5EF4-FFF2-40B4-BE49-F238E27FC236}">
                <a16:creationId xmlns:a16="http://schemas.microsoft.com/office/drawing/2014/main" id="{4229F23A-DDA1-CF37-BD4F-F3C4D6D42751}"/>
              </a:ext>
            </a:extLst>
          </p:cNvPr>
          <p:cNvPicPr>
            <a:picLocks noChangeAspect="1"/>
          </p:cNvPicPr>
          <p:nvPr userDrawn="1"/>
        </p:nvPicPr>
        <p:blipFill rotWithShape="1">
          <a:blip r:embed="rId3"/>
          <a:srcRect t="-3339" b="-3339"/>
          <a:stretch/>
        </p:blipFill>
        <p:spPr>
          <a:xfrm>
            <a:off x="345057" y="250166"/>
            <a:ext cx="2855343" cy="444672"/>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666666"/>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666666"/>
                </a:solidFill>
                <a:latin typeface="Arial" charset="0"/>
                <a:ea typeface="Arial" charset="0"/>
                <a:cs typeface="Arial" charset="0"/>
              </a:defRPr>
            </a:lvl1pPr>
            <a:lvl2pPr marL="800089" indent="-342900">
              <a:buFont typeface="Arial" panose="020B0604020202020204" pitchFamily="34" charset="0"/>
              <a:buChar char="•"/>
              <a:defRPr sz="2000">
                <a:solidFill>
                  <a:srgbClr val="666666"/>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20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666666"/>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666666"/>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rotWithShape="1">
          <a:blip r:embed="rId16"/>
          <a:srcRect t="-12072" b="-12072"/>
          <a:stretch/>
        </p:blipFill>
        <p:spPr>
          <a:xfrm>
            <a:off x="345057" y="207034"/>
            <a:ext cx="2855343" cy="51747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hf hdr="0" ft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666666"/>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666666"/>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666666"/>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 </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txBody>
          <a:bodyPr/>
          <a:lstStyle/>
          <a:p>
            <a:endParaRPr lang="en-US"/>
          </a:p>
        </p:txBody>
      </p:sp>
      <p:sp>
        <p:nvSpPr>
          <p:cNvPr id="16" name="Picture Placeholder 15"/>
          <p:cNvSpPr>
            <a:spLocks noGrp="1"/>
          </p:cNvSpPr>
          <p:nvPr>
            <p:ph type="pic" idx="14"/>
          </p:nvPr>
        </p:nvSpPr>
        <p:spPr/>
        <p:txBody>
          <a:bodyPr/>
          <a:lstStyle/>
          <a:p>
            <a:endParaRPr lang="en-US"/>
          </a:p>
        </p:txBody>
      </p:sp>
      <p:sp>
        <p:nvSpPr>
          <p:cNvPr id="17" name="Picture Placeholder 16"/>
          <p:cNvSpPr>
            <a:spLocks noGrp="1"/>
          </p:cNvSpPr>
          <p:nvPr>
            <p:ph type="pic" idx="15"/>
          </p:nvPr>
        </p:nvSpPr>
        <p:spPr/>
        <p:txBody>
          <a:bodyPr/>
          <a:lstStyle/>
          <a:p>
            <a:endParaRPr lang="en-US"/>
          </a:p>
        </p:txBody>
      </p:sp>
      <p:sp>
        <p:nvSpPr>
          <p:cNvPr id="6" name="Text Placeholder 5"/>
          <p:cNvSpPr>
            <a:spLocks noGrp="1"/>
          </p:cNvSpPr>
          <p:nvPr>
            <p:ph type="body" idx="1"/>
          </p:nvPr>
        </p:nvSpPr>
        <p:spPr/>
        <p:txBody>
          <a:body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Mauris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a:p>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
        <p:nvSpPr>
          <p:cNvPr id="14" name="Title 2">
            <a:extLst>
              <a:ext uri="{FF2B5EF4-FFF2-40B4-BE49-F238E27FC236}">
                <a16:creationId xmlns:a16="http://schemas.microsoft.com/office/drawing/2014/main" id="{1BE6A311-38D7-C211-6021-C422789E0206}"/>
              </a:ext>
            </a:extLst>
          </p:cNvPr>
          <p:cNvSpPr>
            <a:spLocks noGrp="1"/>
          </p:cNvSpPr>
          <p:nvPr>
            <p:ph type="title"/>
          </p:nvPr>
        </p:nvSpPr>
        <p:spPr>
          <a:xfrm>
            <a:off x="569468" y="1320800"/>
            <a:ext cx="4268653" cy="716084"/>
          </a:xfrm>
        </p:spPr>
        <p:txBody>
          <a:bodyPr/>
          <a:lstStyle/>
          <a:p>
            <a:r>
              <a:rPr lang="en-US" dirty="0"/>
              <a:t>Click to edit title</a:t>
            </a:r>
          </a:p>
        </p:txBody>
      </p:sp>
    </p:spTree>
    <p:extLst>
      <p:ext uri="{BB962C8B-B14F-4D97-AF65-F5344CB8AC3E}">
        <p14:creationId xmlns:p14="http://schemas.microsoft.com/office/powerpoint/2010/main" val="81423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txBody>
          <a:bodyPr/>
          <a:lstStyle/>
          <a:p>
            <a:endParaRPr lang="en-US"/>
          </a:p>
        </p:txBody>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a:solidFill>
                  <a:schemeClr val="bg1"/>
                </a:solidFill>
                <a:latin typeface="Arial" charset="0"/>
                <a:ea typeface="Arial" charset="0"/>
                <a:cs typeface="Arial" charset="0"/>
              </a:rPr>
              <a:t>Note: </a:t>
            </a:r>
            <a:r>
              <a:rPr lang="en-US" sz="1300" b="0" dirty="0">
                <a:solidFill>
                  <a:schemeClr val="bg1"/>
                </a:solidFill>
                <a:latin typeface="Arial" charset="0"/>
                <a:ea typeface="Arial" charset="0"/>
                <a:cs typeface="Arial" charset="0"/>
              </a:rPr>
              <a:t>neque digni and in aliquet nisl </a:t>
            </a:r>
            <a:br>
              <a:rPr lang="en-US" sz="1300" b="0" dirty="0">
                <a:solidFill>
                  <a:schemeClr val="bg1"/>
                </a:solidFill>
                <a:latin typeface="Arial" charset="0"/>
                <a:ea typeface="Arial" charset="0"/>
                <a:cs typeface="Arial" charset="0"/>
              </a:rPr>
            </a:br>
            <a:r>
              <a:rPr lang="en-US" sz="1300" b="0" dirty="0">
                <a:solidFill>
                  <a:schemeClr val="bg1"/>
                </a:solidFill>
                <a:latin typeface="Arial" charset="0"/>
                <a:ea typeface="Arial" charset="0"/>
                <a:cs typeface="Arial" charset="0"/>
              </a:rPr>
              <a:t>et a</a:t>
            </a:r>
            <a:r>
              <a:rPr lang="en-US" sz="1300" b="0" baseline="0" dirty="0">
                <a:solidFill>
                  <a:schemeClr val="bg1"/>
                </a:solidFill>
                <a:latin typeface="Arial" charset="0"/>
                <a:ea typeface="Arial" charset="0"/>
                <a:cs typeface="Arial" charset="0"/>
              </a:rPr>
              <a:t> </a:t>
            </a:r>
            <a:r>
              <a:rPr lang="en-US" sz="1300" b="0" dirty="0">
                <a:solidFill>
                  <a:schemeClr val="bg1"/>
                </a:solidFill>
                <a:latin typeface="Arial" charset="0"/>
                <a:ea typeface="Arial" charset="0"/>
                <a:cs typeface="Arial" charset="0"/>
              </a:rPr>
              <a:t>umis varius.</a:t>
            </a: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 name="Title 4">
            <a:extLst>
              <a:ext uri="{FF2B5EF4-FFF2-40B4-BE49-F238E27FC236}">
                <a16:creationId xmlns:a16="http://schemas.microsoft.com/office/drawing/2014/main" id="{BE575567-0FD1-9CC0-060F-8C815E9DAF3D}"/>
              </a:ext>
            </a:extLst>
          </p:cNvPr>
          <p:cNvSpPr txBox="1">
            <a:spLocks/>
          </p:cNvSpPr>
          <p:nvPr/>
        </p:nvSpPr>
        <p:spPr>
          <a:xfrm>
            <a:off x="12192000" y="935541"/>
            <a:ext cx="3400161" cy="868430"/>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Photo slide title (title is hidden to the right of the slide)</a:t>
            </a:r>
          </a:p>
        </p:txBody>
      </p:sp>
    </p:spTree>
    <p:extLst>
      <p:ext uri="{BB962C8B-B14F-4D97-AF65-F5344CB8AC3E}">
        <p14:creationId xmlns:p14="http://schemas.microsoft.com/office/powerpoint/2010/main" val="27217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4164532112"/>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a:t>Click to edit title</a:t>
            </a:r>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1</a:t>
            </a: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2</a:t>
            </a: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3</a:t>
            </a: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4</a:t>
            </a: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5</a:t>
            </a: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6</a:t>
            </a: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7</a:t>
            </a: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8</a:t>
            </a: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9</a:t>
            </a: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0</a:t>
            </a: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A</a:t>
            </a: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B</a:t>
            </a: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C</a:t>
            </a: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D</a:t>
            </a: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E</a:t>
            </a: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F</a:t>
            </a: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G</a:t>
            </a: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H</a:t>
            </a: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I</a:t>
            </a: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J</a:t>
            </a: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a:solidFill>
                  <a:srgbClr val="666666"/>
                </a:solidFill>
              </a:rPr>
              <a:t>Copy and paste these graphic elements to give your presentation a touch of color. Only use the official UB brand color palette. For more information, please visit </a:t>
            </a:r>
            <a:r>
              <a:rPr lang="en-US" sz="1800" spc="-50" dirty="0">
                <a:solidFill>
                  <a:srgbClr val="828383"/>
                </a:solidFill>
                <a:hlinkClick r:id="rId2"/>
              </a:rPr>
              <a:t>www.buffalo.edu/brand/creative/color/color-palette</a:t>
            </a:r>
            <a:r>
              <a:rPr lang="en-US" sz="1800" spc="-50" dirty="0">
                <a:solidFill>
                  <a:srgbClr val="828383"/>
                </a:solidFill>
              </a:rPr>
              <a:t>.</a:t>
            </a: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Title 4">
            <a:extLst>
              <a:ext uri="{FF2B5EF4-FFF2-40B4-BE49-F238E27FC236}">
                <a16:creationId xmlns:a16="http://schemas.microsoft.com/office/drawing/2014/main" id="{6D226BB0-94AA-562F-21BA-94FB15CBC8F3}"/>
              </a:ext>
            </a:extLst>
          </p:cNvPr>
          <p:cNvSpPr txBox="1">
            <a:spLocks/>
          </p:cNvSpPr>
          <p:nvPr/>
        </p:nvSpPr>
        <p:spPr>
          <a:xfrm>
            <a:off x="569468" y="1320800"/>
            <a:ext cx="4268653" cy="716084"/>
          </a:xfrm>
          <a:prstGeom prst="rect">
            <a:avLst/>
          </a:prstGeom>
        </p:spPr>
        <p:txBody>
          <a:bodyPr anchor="b" anchorCtr="0"/>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Graphic Elements</a:t>
            </a:r>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7107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9913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9388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a:t>
            </a:r>
            <a:r>
              <a:rPr lang="en-US" dirty="0" err="1"/>
              <a:t>elit</a:t>
            </a:r>
            <a:r>
              <a:rPr lang="en-US" dirty="0"/>
              <a: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txBody>
          <a:bodyPr/>
          <a:lstStyle/>
          <a:p>
            <a:endParaRPr lang="en-US"/>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a:t>Click to edit title</a:t>
            </a:r>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a:solidFill>
                  <a:srgbClr val="00C7B1"/>
                </a:solidFill>
                <a:latin typeface="Arial" charset="0"/>
                <a:ea typeface="Arial" charset="0"/>
                <a:cs typeface="Arial" charset="0"/>
              </a:rPr>
              <a:t>Note: </a:t>
            </a:r>
            <a:r>
              <a:rPr lang="en-US" sz="1300" b="0" dirty="0">
                <a:solidFill>
                  <a:srgbClr val="00C7B1"/>
                </a:solidFill>
                <a:latin typeface="Arial" charset="0"/>
                <a:ea typeface="Arial" charset="0"/>
                <a:cs typeface="Arial" charset="0"/>
              </a:rPr>
              <a:t>neque digni and in aliquet nisl </a:t>
            </a:r>
            <a:br>
              <a:rPr lang="en-US" sz="1300" b="0" dirty="0">
                <a:solidFill>
                  <a:srgbClr val="00C7B1"/>
                </a:solidFill>
                <a:latin typeface="Arial" charset="0"/>
                <a:ea typeface="Arial" charset="0"/>
                <a:cs typeface="Arial" charset="0"/>
              </a:rPr>
            </a:br>
            <a:r>
              <a:rPr lang="en-US" sz="1300" b="0" dirty="0">
                <a:solidFill>
                  <a:srgbClr val="00C7B1"/>
                </a:solidFill>
                <a:latin typeface="Arial" charset="0"/>
                <a:ea typeface="Arial" charset="0"/>
                <a:cs typeface="Arial" charset="0"/>
              </a:rPr>
              <a:t>et a</a:t>
            </a:r>
            <a:r>
              <a:rPr lang="en-US" sz="1300" b="0" baseline="0" dirty="0">
                <a:solidFill>
                  <a:srgbClr val="00C7B1"/>
                </a:solidFill>
                <a:latin typeface="Arial" charset="0"/>
                <a:ea typeface="Arial" charset="0"/>
                <a:cs typeface="Arial" charset="0"/>
              </a:rPr>
              <a:t> </a:t>
            </a:r>
            <a:r>
              <a:rPr lang="en-US" sz="1300" b="0" dirty="0">
                <a:solidFill>
                  <a:srgbClr val="00C7B1"/>
                </a:solidFill>
                <a:latin typeface="Arial" charset="0"/>
                <a:ea typeface="Arial" charset="0"/>
                <a:cs typeface="Arial" charset="0"/>
              </a:rPr>
              <a:t>umis varius.</a:t>
            </a:r>
          </a:p>
        </p:txBody>
      </p:sp>
    </p:spTree>
    <p:extLst>
      <p:ext uri="{BB962C8B-B14F-4D97-AF65-F5344CB8AC3E}">
        <p14:creationId xmlns:p14="http://schemas.microsoft.com/office/powerpoint/2010/main" val="1009827995"/>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12543</TotalTime>
  <Words>643</Words>
  <Application>Microsoft Office PowerPoint</Application>
  <PresentationFormat>Widescreen</PresentationFormat>
  <Paragraphs>92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edit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Widescreen UB Powerpoint Template</dc:title>
  <dc:subject/>
  <dc:creator>University at Buffalo School of Social Work</dc:creator>
  <cp:keywords/>
  <dc:description/>
  <cp:lastModifiedBy>Matthew Biddle</cp:lastModifiedBy>
  <cp:revision>205</cp:revision>
  <cp:lastPrinted>2016-07-18T17:32:49Z</cp:lastPrinted>
  <dcterms:created xsi:type="dcterms:W3CDTF">2016-06-28T14:05:07Z</dcterms:created>
  <dcterms:modified xsi:type="dcterms:W3CDTF">2025-09-09T19:58:56Z</dcterms:modified>
  <cp:category/>
</cp:coreProperties>
</file>